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8">
          <p15:clr>
            <a:srgbClr val="A4A3A4"/>
          </p15:clr>
        </p15:guide>
        <p15:guide id="2" pos="5488">
          <p15:clr>
            <a:srgbClr val="A4A3A4"/>
          </p15:clr>
        </p15:guide>
        <p15:guide id="3" pos="2549">
          <p15:clr>
            <a:srgbClr val="A4A3A4"/>
          </p15:clr>
        </p15:guide>
        <p15:guide id="4" pos="2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9" autoAdjust="0"/>
    <p:restoredTop sz="94660" autoAdjust="0"/>
  </p:normalViewPr>
  <p:slideViewPr>
    <p:cSldViewPr snapToGrid="0" showGuides="1">
      <p:cViewPr varScale="1">
        <p:scale>
          <a:sx n="81" d="100"/>
          <a:sy n="81" d="100"/>
        </p:scale>
        <p:origin x="48" y="411"/>
      </p:cViewPr>
      <p:guideLst>
        <p:guide orient="horz" pos="708"/>
        <p:guide pos="5488"/>
        <p:guide pos="2549"/>
        <p:guide pos="2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78125" cy="2084387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87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68538" y="728663"/>
            <a:ext cx="2762250" cy="2071687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1528" y="3081030"/>
            <a:ext cx="4919569" cy="585395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At the end of this slide, go back to the course expectations and review them with the class to see if all the expectations were met.</a:t>
            </a:r>
          </a:p>
        </p:txBody>
      </p:sp>
    </p:spTree>
    <p:extLst>
      <p:ext uri="{BB962C8B-B14F-4D97-AF65-F5344CB8AC3E}">
        <p14:creationId xmlns:p14="http://schemas.microsoft.com/office/powerpoint/2010/main" val="3151237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2800" y="627063"/>
            <a:ext cx="2924175" cy="2192337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660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63775" y="728663"/>
            <a:ext cx="2822575" cy="2117725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2871" y="3060060"/>
            <a:ext cx="5369461" cy="581846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25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68538" y="728663"/>
            <a:ext cx="2762250" cy="2071687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494" y="3060061"/>
            <a:ext cx="5366212" cy="582008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81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9650" y="720725"/>
            <a:ext cx="2774950" cy="2081213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494" y="3060061"/>
            <a:ext cx="5366212" cy="582008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0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68538" y="720725"/>
            <a:ext cx="2797175" cy="20986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168" y="3060061"/>
            <a:ext cx="6512867" cy="582008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48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9400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7482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7999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57955987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03785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410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6362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1502" y="0"/>
            <a:ext cx="3467009" cy="633679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2" y="-17418"/>
            <a:ext cx="6057898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657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4" y="3109372"/>
            <a:ext cx="5148793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38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53" r="5153"/>
          <a:stretch/>
        </p:blipFill>
        <p:spPr>
          <a:xfrm>
            <a:off x="-2" y="0"/>
            <a:ext cx="9180062" cy="6336792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4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33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596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221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93693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32695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89535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93319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438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22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  <p:sp>
        <p:nvSpPr>
          <p:cNvPr id="11" name="Text Placeholder 7"/>
          <p:cNvSpPr txBox="1">
            <a:spLocks/>
          </p:cNvSpPr>
          <p:nvPr userDrawn="1"/>
        </p:nvSpPr>
        <p:spPr>
          <a:xfrm>
            <a:off x="401934" y="40192"/>
            <a:ext cx="4093866" cy="146304"/>
          </a:xfrm>
          <a:prstGeom prst="rect">
            <a:avLst/>
          </a:prstGeom>
        </p:spPr>
        <p:txBody>
          <a:bodyPr lIns="0" tIns="0" rIns="0" bIns="0" anchor="t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Advanced: Course Conclusion</a:t>
            </a:r>
          </a:p>
        </p:txBody>
      </p:sp>
    </p:spTree>
    <p:extLst>
      <p:ext uri="{BB962C8B-B14F-4D97-AF65-F5344CB8AC3E}">
        <p14:creationId xmlns:p14="http://schemas.microsoft.com/office/powerpoint/2010/main" val="217041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80" r:id="rId15"/>
    <p:sldLayoutId id="2147483676" r:id="rId16"/>
    <p:sldLayoutId id="2147483662" r:id="rId17"/>
    <p:sldLayoutId id="2147483664" r:id="rId18"/>
    <p:sldLayoutId id="2147483672" r:id="rId19"/>
    <p:sldLayoutId id="2147483673" r:id="rId20"/>
    <p:sldLayoutId id="2147483677" r:id="rId21"/>
    <p:sldLayoutId id="2147483678" r:id="rId22"/>
    <p:sldLayoutId id="2147483679" r:id="rId23"/>
    <p:sldLayoutId id="2147483674" r:id="rId24"/>
    <p:sldLayoutId id="2147483675" r:id="rId25"/>
    <p:sldLayoutId id="2147483682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sz="2000" dirty="0">
                <a:solidFill>
                  <a:prstClr val="white"/>
                </a:solidFill>
                <a:latin typeface="Arial" charset="0"/>
              </a:rPr>
              <a:t>PSP </a:t>
            </a:r>
            <a:r>
              <a:rPr lang="en-US" sz="2000" dirty="0" smtClean="0">
                <a:solidFill>
                  <a:prstClr val="white"/>
                </a:solidFill>
                <a:latin typeface="Arial" charset="0"/>
              </a:rPr>
              <a:t>Advanced</a:t>
            </a:r>
            <a:br>
              <a:rPr lang="en-US" sz="2000" dirty="0" smtClean="0">
                <a:solidFill>
                  <a:prstClr val="white"/>
                </a:solidFill>
                <a:latin typeface="Arial" charset="0"/>
              </a:rPr>
            </a:br>
            <a:r>
              <a:rPr lang="en-US" dirty="0" smtClean="0">
                <a:latin typeface="Arial" charset="0"/>
              </a:rPr>
              <a:t>Course </a:t>
            </a:r>
            <a:r>
              <a:rPr lang="en-US" dirty="0">
                <a:latin typeface="Arial" charset="0"/>
              </a:rPr>
              <a:t>Conclusion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36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Course Summary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The PSP and TSP are disciplined methods that individuals and teams can use to produce software.</a:t>
            </a:r>
          </a:p>
          <a:p>
            <a:pPr marL="0" indent="0" eaLnBrk="1" hangingPunct="1">
              <a:lnSpc>
                <a:spcPct val="90000"/>
              </a:lnSpc>
            </a:pPr>
            <a:endParaRPr lang="en-US" sz="600" dirty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You saw how the PSP/TSP enable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individuals to practice disciplined methods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teams to apply disciplined methods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managers to ensure that teams do disciplined work</a:t>
            </a:r>
          </a:p>
          <a:p>
            <a:pPr lvl="1" eaLnBrk="1" hangingPunct="1">
              <a:lnSpc>
                <a:spcPct val="90000"/>
              </a:lnSpc>
            </a:pPr>
            <a:endParaRPr lang="en-US" sz="700" dirty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If your teams use the PSP and TSP, they will be rewarded with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making commitments that they can keep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quality results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the satisfaction of belonging to a successful team</a:t>
            </a:r>
          </a:p>
          <a:p>
            <a:pPr marL="0" indent="0" eaLnBrk="1" hangingPunct="1">
              <a:lnSpc>
                <a:spcPct val="90000"/>
              </a:lnSpc>
            </a:pPr>
            <a:endParaRPr lang="en-US" sz="600" dirty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To a large degree, the team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success depends on you!</a:t>
            </a:r>
          </a:p>
        </p:txBody>
      </p:sp>
      <p:pic>
        <p:nvPicPr>
          <p:cNvPr id="4100" name="Picture 5" descr="MCj0434675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7" y="0"/>
            <a:ext cx="8937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4857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>
                <a:latin typeface="Arial" charset="0"/>
              </a:rPr>
              <a:t>What Do You Want from Software Engineering?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What are your personal objectives?</a:t>
            </a:r>
          </a:p>
          <a:p>
            <a:pPr marL="0" indent="0" eaLnBrk="1" hangingPunct="1"/>
            <a:endParaRPr lang="en-US" dirty="0">
              <a:latin typeface="Arial" charset="0"/>
            </a:endParaRPr>
          </a:p>
          <a:p>
            <a:pPr marL="0" indent="0" eaLnBrk="1" hangingPunct="1"/>
            <a:r>
              <a:rPr lang="en-US" dirty="0">
                <a:latin typeface="Arial" charset="0"/>
              </a:rPr>
              <a:t>Surprisingly often, we achieve our objectives in ways that we did not expect, so keep an open mind and keep looking.</a:t>
            </a:r>
          </a:p>
          <a:p>
            <a:pPr marL="0" indent="0" eaLnBrk="1" hangingPunct="1"/>
            <a:endParaRPr lang="en-US" dirty="0">
              <a:latin typeface="Arial" charset="0"/>
            </a:endParaRPr>
          </a:p>
          <a:p>
            <a:pPr marL="0" indent="0" eaLnBrk="1" hangingPunct="1"/>
            <a:r>
              <a:rPr lang="en-US" dirty="0">
                <a:latin typeface="Arial" charset="0"/>
              </a:rPr>
              <a:t>Since we all reach the same end, we should concentrate on the route.</a:t>
            </a:r>
          </a:p>
          <a:p>
            <a:pPr marL="0" indent="0" eaLnBrk="1" hangingPunct="1"/>
            <a:endParaRPr lang="en-US" dirty="0">
              <a:latin typeface="Arial" charset="0"/>
            </a:endParaRPr>
          </a:p>
          <a:p>
            <a:pPr marL="0" indent="0" eaLnBrk="1" hangingPunct="1"/>
            <a:r>
              <a:rPr lang="en-US" dirty="0">
                <a:latin typeface="Arial" charset="0"/>
              </a:rPr>
              <a:t>If you can occasionally achieve excellence, it could be well worth the trip.</a:t>
            </a:r>
          </a:p>
        </p:txBody>
      </p:sp>
      <p:pic>
        <p:nvPicPr>
          <p:cNvPr id="5124" name="Picture 8" descr="MCj038888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75" y="312738"/>
            <a:ext cx="990600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924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Resources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Books by Watts Humphrey</a:t>
            </a:r>
          </a:p>
          <a:p>
            <a:pPr lvl="1" eaLnBrk="1" hangingPunct="1"/>
            <a:r>
              <a:rPr lang="en-US" dirty="0">
                <a:latin typeface="Arial" charset="0"/>
              </a:rPr>
              <a:t>Winning with Software</a:t>
            </a:r>
          </a:p>
          <a:p>
            <a:pPr lvl="1" eaLnBrk="1" hangingPunct="1"/>
            <a:r>
              <a:rPr lang="en-US" dirty="0">
                <a:latin typeface="Arial" charset="0"/>
              </a:rPr>
              <a:t>TSP: Leading a Development Team</a:t>
            </a:r>
          </a:p>
          <a:p>
            <a:pPr lvl="1" eaLnBrk="1" hangingPunct="1"/>
            <a:r>
              <a:rPr lang="en-US" dirty="0">
                <a:latin typeface="Arial" charset="0"/>
              </a:rPr>
              <a:t>TSP: Coaching Development Teams</a:t>
            </a:r>
          </a:p>
          <a:p>
            <a:pPr lvl="1" eaLnBrk="1" hangingPunct="1"/>
            <a:r>
              <a:rPr lang="en-US" dirty="0">
                <a:latin typeface="Arial" charset="0"/>
              </a:rPr>
              <a:t>PSP: A Self-Improvement Process for Software Engineers</a:t>
            </a:r>
          </a:p>
          <a:p>
            <a:pPr marL="0" indent="0" eaLnBrk="1" hangingPunct="1"/>
            <a:endParaRPr lang="en-US" dirty="0">
              <a:latin typeface="Arial" charset="0"/>
            </a:endParaRPr>
          </a:p>
          <a:p>
            <a:pPr marL="0" indent="0" eaLnBrk="1" hangingPunct="1"/>
            <a:r>
              <a:rPr lang="en-US" dirty="0">
                <a:latin typeface="Arial" charset="0"/>
              </a:rPr>
              <a:t>Web Sites</a:t>
            </a:r>
          </a:p>
          <a:p>
            <a:pPr lvl="1" eaLnBrk="1" hangingPunct="1"/>
            <a:r>
              <a:rPr lang="en-US" dirty="0" err="1">
                <a:solidFill>
                  <a:srgbClr val="3C4F82"/>
                </a:solidFill>
                <a:latin typeface="Arial" charset="0"/>
              </a:rPr>
              <a:t>www.sei.cmu.edu</a:t>
            </a:r>
            <a:endParaRPr lang="en-US" dirty="0">
              <a:solidFill>
                <a:srgbClr val="3C4F8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21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Evaluation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</a:rPr>
              <a:t>Please fill out </a:t>
            </a:r>
            <a:r>
              <a:rPr lang="en-US" dirty="0" smtClean="0">
                <a:latin typeface="Arial" charset="0"/>
              </a:rPr>
              <a:t>the </a:t>
            </a:r>
            <a:r>
              <a:rPr lang="en-US" dirty="0">
                <a:latin typeface="Arial" charset="0"/>
              </a:rPr>
              <a:t>course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evaluation </a:t>
            </a:r>
            <a:r>
              <a:rPr lang="en-US" dirty="0">
                <a:latin typeface="Arial" charset="0"/>
              </a:rPr>
              <a:t>forms with your comments and feedback.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173" name="Picture 5" descr="MCj037037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67" y="1123950"/>
            <a:ext cx="4496331" cy="491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24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Software Engineering Institute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TSP is a product of the Software Engineering Institute.</a:t>
            </a:r>
          </a:p>
          <a:p>
            <a:pPr marL="0" indent="0" eaLnBrk="1" hangingPunct="1"/>
            <a:endParaRPr lang="en-US">
              <a:latin typeface="Arial" charset="0"/>
            </a:endParaRPr>
          </a:p>
          <a:p>
            <a:pPr marL="0" indent="0" eaLnBrk="1" hangingPunct="1"/>
            <a:r>
              <a:rPr lang="en-US">
                <a:latin typeface="Arial" charset="0"/>
              </a:rPr>
              <a:t>For more information on TSP, contact the SEI at</a:t>
            </a:r>
          </a:p>
          <a:p>
            <a:pPr lvl="1" eaLnBrk="1" hangingPunct="1">
              <a:buFont typeface="Times" charset="0"/>
              <a:buNone/>
            </a:pPr>
            <a:r>
              <a:rPr lang="en-US">
                <a:latin typeface="Arial" charset="0"/>
              </a:rPr>
              <a:t>tsp@sei.cmu.edu</a:t>
            </a:r>
          </a:p>
        </p:txBody>
      </p:sp>
    </p:spTree>
    <p:extLst>
      <p:ext uri="{BB962C8B-B14F-4D97-AF65-F5344CB8AC3E}">
        <p14:creationId xmlns:p14="http://schemas.microsoft.com/office/powerpoint/2010/main" val="347476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0"/>
            <a:ext cx="2514600" cy="25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96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84</TotalTime>
  <Words>246</Words>
  <Application>Microsoft Office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MS PGothic</vt:lpstr>
      <vt:lpstr>Arial</vt:lpstr>
      <vt:lpstr>Calibri</vt:lpstr>
      <vt:lpstr>Times</vt:lpstr>
      <vt:lpstr>PSP Template</vt:lpstr>
      <vt:lpstr>PSP Advanced Course Conclusion </vt:lpstr>
      <vt:lpstr>PowerPoint Presentation</vt:lpstr>
      <vt:lpstr>Course Summary</vt:lpstr>
      <vt:lpstr>What Do You Want from Software Engineering?</vt:lpstr>
      <vt:lpstr>Resources</vt:lpstr>
      <vt:lpstr>Evaluation</vt:lpstr>
      <vt:lpstr>Software Engineering Institute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21</cp:revision>
  <cp:lastPrinted>2015-11-05T19:18:24Z</cp:lastPrinted>
  <dcterms:created xsi:type="dcterms:W3CDTF">2016-03-14T18:33:10Z</dcterms:created>
  <dcterms:modified xsi:type="dcterms:W3CDTF">2018-09-06T00:14:43Z</dcterms:modified>
</cp:coreProperties>
</file>